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60" r:id="rId1"/>
  </p:sldMasterIdLst>
  <p:sldIdLst>
    <p:sldId id="256" r:id="rId2"/>
    <p:sldId id="277" r:id="rId3"/>
    <p:sldId id="280" r:id="rId4"/>
    <p:sldId id="281" r:id="rId5"/>
    <p:sldId id="282" r:id="rId6"/>
    <p:sldId id="283" r:id="rId7"/>
    <p:sldId id="284" r:id="rId8"/>
    <p:sldId id="285" r:id="rId9"/>
    <p:sldId id="286" r:id="rId10"/>
    <p:sldId id="287" r:id="rId11"/>
    <p:sldId id="288" r:id="rId12"/>
    <p:sldId id="289" r:id="rId13"/>
    <p:sldId id="290" r:id="rId14"/>
    <p:sldId id="291" r:id="rId15"/>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84380"/>
    <p:restoredTop sz="94660"/>
  </p:normalViewPr>
  <p:slideViewPr>
    <p:cSldViewPr>
      <p:cViewPr varScale="1">
        <p:scale>
          <a:sx n="84" d="100"/>
          <a:sy n="84" d="100"/>
        </p:scale>
        <p:origin x="-102"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smtClean="0"/>
              <a:t>Click to edit Master title style</a:t>
            </a:r>
            <a:endParaRPr kumimoji="0"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7" name="Date Placeholder 6"/>
          <p:cNvSpPr>
            <a:spLocks noGrp="1"/>
          </p:cNvSpPr>
          <p:nvPr>
            <p:ph type="dt" sz="half" idx="10"/>
          </p:nvPr>
        </p:nvSpPr>
        <p:spPr/>
        <p:txBody>
          <a:bodyPr/>
          <a:lstStyle>
            <a:extLst/>
          </a:lstStyle>
          <a:p>
            <a:fld id="{0B152E02-FCB3-4B05-81B7-05236993047C}" type="datetimeFigureOut">
              <a:rPr lang="fa-IR" smtClean="0"/>
              <a:pPr/>
              <a:t>1437/08/14</a:t>
            </a:fld>
            <a:endParaRPr lang="fa-IR"/>
          </a:p>
        </p:txBody>
      </p:sp>
      <p:sp>
        <p:nvSpPr>
          <p:cNvPr id="20" name="Footer Placeholder 19"/>
          <p:cNvSpPr>
            <a:spLocks noGrp="1"/>
          </p:cNvSpPr>
          <p:nvPr>
            <p:ph type="ftr" sz="quarter" idx="11"/>
          </p:nvPr>
        </p:nvSpPr>
        <p:spPr/>
        <p:txBody>
          <a:bodyPr/>
          <a:lstStyle>
            <a:extLst/>
          </a:lstStyle>
          <a:p>
            <a:endParaRPr lang="fa-IR"/>
          </a:p>
        </p:txBody>
      </p:sp>
      <p:sp>
        <p:nvSpPr>
          <p:cNvPr id="10" name="Slide Number Placeholder 9"/>
          <p:cNvSpPr>
            <a:spLocks noGrp="1"/>
          </p:cNvSpPr>
          <p:nvPr>
            <p:ph type="sldNum" sz="quarter" idx="12"/>
          </p:nvPr>
        </p:nvSpPr>
        <p:spPr/>
        <p:txBody>
          <a:bodyPr/>
          <a:lstStyle>
            <a:extLst/>
          </a:lstStyle>
          <a:p>
            <a:fld id="{D1C0D91A-F112-4B4C-B7E5-92EAA43C0B79}" type="slidenum">
              <a:rPr lang="fa-IR" smtClean="0"/>
              <a:pPr/>
              <a:t>‹#›</a:t>
            </a:fld>
            <a:endParaRPr lang="fa-IR"/>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B152E02-FCB3-4B05-81B7-05236993047C}" type="datetimeFigureOut">
              <a:rPr lang="fa-IR" smtClean="0"/>
              <a:pPr/>
              <a:t>1437/08/14</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D1C0D91A-F112-4B4C-B7E5-92EAA43C0B79}"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1143000" y="274640"/>
            <a:ext cx="55626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B152E02-FCB3-4B05-81B7-05236993047C}" type="datetimeFigureOut">
              <a:rPr lang="fa-IR" smtClean="0"/>
              <a:pPr/>
              <a:t>1437/08/14</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D1C0D91A-F112-4B4C-B7E5-92EAA43C0B79}" type="slidenum">
              <a:rPr lang="fa-IR" smtClean="0"/>
              <a:pPr/>
              <a:t>‹#›</a:t>
            </a:fld>
            <a:endParaRPr lang="fa-I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7813"/>
            <a:ext cx="8229600" cy="1139825"/>
          </a:xfrm>
        </p:spPr>
        <p:txBody>
          <a:bodyPr/>
          <a:lstStyle>
            <a:lvl1pPr>
              <a:defRPr>
                <a:cs typeface="B Titr" pitchFamily="2" charset="-78"/>
              </a:defRPr>
            </a:lvl1p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530725"/>
          </a:xfrm>
        </p:spPr>
        <p:txBody>
          <a:bodyPr/>
          <a:lstStyle>
            <a:lvl1pPr>
              <a:defRPr>
                <a:cs typeface="B Titr" pitchFamily="2" charset="-78"/>
              </a:defRPr>
            </a:lvl1pPr>
            <a:lvl2pPr>
              <a:defRPr>
                <a:cs typeface="B Titr" pitchFamily="2" charset="-78"/>
              </a:defRPr>
            </a:lvl2pPr>
            <a:lvl3pPr>
              <a:defRPr>
                <a:cs typeface="B Titr" pitchFamily="2" charset="-78"/>
              </a:defRPr>
            </a:lvl3pPr>
            <a:lvl4pPr>
              <a:defRPr>
                <a:cs typeface="B Titr" pitchFamily="2" charset="-78"/>
              </a:defRPr>
            </a:lvl4pPr>
            <a:lvl5pPr>
              <a:defRPr>
                <a:cs typeface="B Titr" pitchFamily="2" charset="-78"/>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30725"/>
          </a:xfrm>
        </p:spPr>
        <p:txBody>
          <a:bodyPr/>
          <a:lstStyle>
            <a:lvl1pPr>
              <a:defRPr>
                <a:cs typeface="B Titr" pitchFamily="2" charset="-78"/>
              </a:defRPr>
            </a:lvl1pPr>
            <a:lvl2pPr>
              <a:defRPr>
                <a:cs typeface="B Titr" pitchFamily="2" charset="-78"/>
              </a:defRPr>
            </a:lvl2pPr>
            <a:lvl3pPr>
              <a:defRPr>
                <a:cs typeface="B Titr" pitchFamily="2" charset="-78"/>
              </a:defRPr>
            </a:lvl3pPr>
            <a:lvl4pPr>
              <a:defRPr>
                <a:cs typeface="B Titr" pitchFamily="2" charset="-78"/>
              </a:defRPr>
            </a:lvl4pPr>
            <a:lvl5pPr>
              <a:defRPr>
                <a:cs typeface="B Titr" pitchFamily="2" charset="-78"/>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9"/>
          <p:cNvSpPr>
            <a:spLocks noGrp="1" noChangeArrowheads="1"/>
          </p:cNvSpPr>
          <p:nvPr>
            <p:ph type="dt" sz="half" idx="10"/>
          </p:nvPr>
        </p:nvSpPr>
        <p:spPr>
          <a:ln/>
        </p:spPr>
        <p:txBody>
          <a:bodyPr/>
          <a:lstStyle>
            <a:lvl1pPr>
              <a:defRPr/>
            </a:lvl1pPr>
          </a:lstStyle>
          <a:p>
            <a:pPr>
              <a:defRPr/>
            </a:pPr>
            <a:endParaRPr lang="en-US"/>
          </a:p>
        </p:txBody>
      </p:sp>
      <p:sp>
        <p:nvSpPr>
          <p:cNvPr id="6" name="Rectangle 20"/>
          <p:cNvSpPr>
            <a:spLocks noGrp="1" noChangeArrowheads="1"/>
          </p:cNvSpPr>
          <p:nvPr>
            <p:ph type="ftr" sz="quarter" idx="11"/>
          </p:nvPr>
        </p:nvSpPr>
        <p:spPr>
          <a:ln/>
        </p:spPr>
        <p:txBody>
          <a:bodyPr/>
          <a:lstStyle>
            <a:lvl1pPr>
              <a:defRPr/>
            </a:lvl1pPr>
          </a:lstStyle>
          <a:p>
            <a:pPr>
              <a:defRPr/>
            </a:pPr>
            <a:endParaRPr lang="en-US"/>
          </a:p>
        </p:txBody>
      </p:sp>
      <p:sp>
        <p:nvSpPr>
          <p:cNvPr id="7" name="Rectangle 21"/>
          <p:cNvSpPr>
            <a:spLocks noGrp="1" noChangeArrowheads="1"/>
          </p:cNvSpPr>
          <p:nvPr>
            <p:ph type="sldNum" sz="quarter" idx="12"/>
          </p:nvPr>
        </p:nvSpPr>
        <p:spPr>
          <a:ln/>
        </p:spPr>
        <p:txBody>
          <a:bodyPr/>
          <a:lstStyle>
            <a:lvl1pPr>
              <a:defRPr/>
            </a:lvl1pPr>
          </a:lstStyle>
          <a:p>
            <a:pPr>
              <a:defRPr/>
            </a:pPr>
            <a:fld id="{AAAE1135-B92C-4912-A7FB-365ADB87AD2A}" type="slidenum">
              <a:rPr lang="ar-SA"/>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0B152E02-FCB3-4B05-81B7-05236993047C}" type="datetimeFigureOut">
              <a:rPr lang="fa-IR" smtClean="0"/>
              <a:pPr/>
              <a:t>1437/08/14</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D1C0D91A-F112-4B4C-B7E5-92EAA43C0B79}" type="slidenum">
              <a:rPr lang="fa-IR" smtClean="0"/>
              <a:pPr/>
              <a:t>‹#›</a:t>
            </a:fld>
            <a:endParaRPr lang="fa-I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0B152E02-FCB3-4B05-81B7-05236993047C}" type="datetimeFigureOut">
              <a:rPr lang="fa-IR" smtClean="0"/>
              <a:pPr/>
              <a:t>1437/08/14</a:t>
            </a:fld>
            <a:endParaRPr lang="fa-IR"/>
          </a:p>
        </p:txBody>
      </p:sp>
      <p:sp>
        <p:nvSpPr>
          <p:cNvPr id="5" name="Footer Placeholder 4"/>
          <p:cNvSpPr>
            <a:spLocks noGrp="1"/>
          </p:cNvSpPr>
          <p:nvPr>
            <p:ph type="ftr" sz="quarter" idx="11"/>
          </p:nvPr>
        </p:nvSpPr>
        <p:spPr/>
        <p:txBody>
          <a:bodyPr/>
          <a:lstStyle>
            <a:extLst/>
          </a:lstStyle>
          <a:p>
            <a:endParaRPr lang="fa-IR"/>
          </a:p>
        </p:txBody>
      </p:sp>
      <p:sp>
        <p:nvSpPr>
          <p:cNvPr id="6" name="Slide Number Placeholder 5"/>
          <p:cNvSpPr>
            <a:spLocks noGrp="1"/>
          </p:cNvSpPr>
          <p:nvPr>
            <p:ph type="sldNum" sz="quarter" idx="12"/>
          </p:nvPr>
        </p:nvSpPr>
        <p:spPr/>
        <p:txBody>
          <a:bodyPr/>
          <a:lstStyle>
            <a:extLst/>
          </a:lstStyle>
          <a:p>
            <a:fld id="{D1C0D91A-F112-4B4C-B7E5-92EAA43C0B79}" type="slidenum">
              <a:rPr lang="fa-IR" smtClean="0"/>
              <a:pPr/>
              <a:t>‹#›</a:t>
            </a:fld>
            <a:endParaRPr lang="fa-IR"/>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B152E02-FCB3-4B05-81B7-05236993047C}" type="datetimeFigureOut">
              <a:rPr lang="fa-IR" smtClean="0"/>
              <a:pPr/>
              <a:t>1437/08/14</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D1C0D91A-F112-4B4C-B7E5-92EAA43C0B79}" type="slidenum">
              <a:rPr lang="fa-IR" smtClean="0"/>
              <a:pPr/>
              <a:t>‹#›</a:t>
            </a:fld>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0B152E02-FCB3-4B05-81B7-05236993047C}" type="datetimeFigureOut">
              <a:rPr lang="fa-IR" smtClean="0"/>
              <a:pPr/>
              <a:t>1437/08/14</a:t>
            </a:fld>
            <a:endParaRPr lang="fa-IR"/>
          </a:p>
        </p:txBody>
      </p:sp>
      <p:sp>
        <p:nvSpPr>
          <p:cNvPr id="8" name="Footer Placeholder 7"/>
          <p:cNvSpPr>
            <a:spLocks noGrp="1"/>
          </p:cNvSpPr>
          <p:nvPr>
            <p:ph type="ftr" sz="quarter" idx="11"/>
          </p:nvPr>
        </p:nvSpPr>
        <p:spPr/>
        <p:txBody>
          <a:bodyPr/>
          <a:lstStyle>
            <a:extLst/>
          </a:lstStyle>
          <a:p>
            <a:endParaRPr lang="fa-IR"/>
          </a:p>
        </p:txBody>
      </p:sp>
      <p:sp>
        <p:nvSpPr>
          <p:cNvPr id="9" name="Slide Number Placeholder 8"/>
          <p:cNvSpPr>
            <a:spLocks noGrp="1"/>
          </p:cNvSpPr>
          <p:nvPr>
            <p:ph type="sldNum" sz="quarter" idx="12"/>
          </p:nvPr>
        </p:nvSpPr>
        <p:spPr/>
        <p:txBody>
          <a:bodyPr/>
          <a:lstStyle>
            <a:extLst/>
          </a:lstStyle>
          <a:p>
            <a:fld id="{D1C0D91A-F112-4B4C-B7E5-92EAA43C0B79}" type="slidenum">
              <a:rPr lang="fa-IR" smtClean="0"/>
              <a:pPr/>
              <a:t>‹#›</a:t>
            </a:fld>
            <a:endParaRPr lang="fa-I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0B152E02-FCB3-4B05-81B7-05236993047C}" type="datetimeFigureOut">
              <a:rPr lang="fa-IR" smtClean="0"/>
              <a:pPr/>
              <a:t>1437/08/14</a:t>
            </a:fld>
            <a:endParaRPr lang="fa-IR"/>
          </a:p>
        </p:txBody>
      </p:sp>
      <p:sp>
        <p:nvSpPr>
          <p:cNvPr id="4" name="Footer Placeholder 3"/>
          <p:cNvSpPr>
            <a:spLocks noGrp="1"/>
          </p:cNvSpPr>
          <p:nvPr>
            <p:ph type="ftr" sz="quarter" idx="11"/>
          </p:nvPr>
        </p:nvSpPr>
        <p:spPr/>
        <p:txBody>
          <a:bodyPr/>
          <a:lstStyle>
            <a:extLst/>
          </a:lstStyle>
          <a:p>
            <a:endParaRPr lang="fa-IR"/>
          </a:p>
        </p:txBody>
      </p:sp>
      <p:sp>
        <p:nvSpPr>
          <p:cNvPr id="5" name="Slide Number Placeholder 4"/>
          <p:cNvSpPr>
            <a:spLocks noGrp="1"/>
          </p:cNvSpPr>
          <p:nvPr>
            <p:ph type="sldNum" sz="quarter" idx="12"/>
          </p:nvPr>
        </p:nvSpPr>
        <p:spPr/>
        <p:txBody>
          <a:bodyPr/>
          <a:lstStyle>
            <a:extLst/>
          </a:lstStyle>
          <a:p>
            <a:fld id="{D1C0D91A-F112-4B4C-B7E5-92EAA43C0B79}"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Date Placeholder 1"/>
          <p:cNvSpPr>
            <a:spLocks noGrp="1"/>
          </p:cNvSpPr>
          <p:nvPr>
            <p:ph type="dt" sz="half" idx="10"/>
          </p:nvPr>
        </p:nvSpPr>
        <p:spPr/>
        <p:txBody>
          <a:bodyPr/>
          <a:lstStyle>
            <a:extLst/>
          </a:lstStyle>
          <a:p>
            <a:fld id="{0B152E02-FCB3-4B05-81B7-05236993047C}" type="datetimeFigureOut">
              <a:rPr lang="fa-IR" smtClean="0"/>
              <a:pPr/>
              <a:t>1437/08/14</a:t>
            </a:fld>
            <a:endParaRPr lang="fa-IR"/>
          </a:p>
        </p:txBody>
      </p:sp>
      <p:sp>
        <p:nvSpPr>
          <p:cNvPr id="3" name="Footer Placeholder 2"/>
          <p:cNvSpPr>
            <a:spLocks noGrp="1"/>
          </p:cNvSpPr>
          <p:nvPr>
            <p:ph type="ftr" sz="quarter" idx="11"/>
          </p:nvPr>
        </p:nvSpPr>
        <p:spPr/>
        <p:txBody>
          <a:bodyPr/>
          <a:lstStyle>
            <a:extLst/>
          </a:lstStyle>
          <a:p>
            <a:endParaRPr lang="fa-IR"/>
          </a:p>
        </p:txBody>
      </p:sp>
      <p:sp>
        <p:nvSpPr>
          <p:cNvPr id="4" name="Slide Number Placeholder 3"/>
          <p:cNvSpPr>
            <a:spLocks noGrp="1"/>
          </p:cNvSpPr>
          <p:nvPr>
            <p:ph type="sldNum" sz="quarter" idx="12"/>
          </p:nvPr>
        </p:nvSpPr>
        <p:spPr/>
        <p:txBody>
          <a:bodyPr/>
          <a:lstStyle>
            <a:extLst/>
          </a:lstStyle>
          <a:p>
            <a:fld id="{D1C0D91A-F112-4B4C-B7E5-92EAA43C0B79}" type="slidenum">
              <a:rPr lang="fa-IR" smtClean="0"/>
              <a:pPr/>
              <a:t>‹#›</a:t>
            </a:fld>
            <a:endParaRPr lang="fa-IR"/>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0B152E02-FCB3-4B05-81B7-05236993047C}" type="datetimeFigureOut">
              <a:rPr lang="fa-IR" smtClean="0"/>
              <a:pPr/>
              <a:t>1437/08/14</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D1C0D91A-F112-4B4C-B7E5-92EAA43C0B79}" type="slidenum">
              <a:rPr lang="fa-IR" smtClean="0"/>
              <a:pPr/>
              <a:t>‹#›</a:t>
            </a:fld>
            <a:endParaRPr lang="fa-I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extLst/>
          </a:lstStyle>
          <a:p>
            <a:fld id="{0B152E02-FCB3-4B05-81B7-05236993047C}" type="datetimeFigureOut">
              <a:rPr lang="fa-IR" smtClean="0"/>
              <a:pPr/>
              <a:t>1437/08/14</a:t>
            </a:fld>
            <a:endParaRPr lang="fa-IR"/>
          </a:p>
        </p:txBody>
      </p:sp>
      <p:sp>
        <p:nvSpPr>
          <p:cNvPr id="6" name="Footer Placeholder 5"/>
          <p:cNvSpPr>
            <a:spLocks noGrp="1"/>
          </p:cNvSpPr>
          <p:nvPr>
            <p:ph type="ftr" sz="quarter" idx="11"/>
          </p:nvPr>
        </p:nvSpPr>
        <p:spPr/>
        <p:txBody>
          <a:bodyPr/>
          <a:lstStyle>
            <a:extLst/>
          </a:lstStyle>
          <a:p>
            <a:endParaRPr lang="fa-IR"/>
          </a:p>
        </p:txBody>
      </p:sp>
      <p:sp>
        <p:nvSpPr>
          <p:cNvPr id="7" name="Slide Number Placeholder 6"/>
          <p:cNvSpPr>
            <a:spLocks noGrp="1"/>
          </p:cNvSpPr>
          <p:nvPr>
            <p:ph type="sldNum" sz="quarter" idx="12"/>
          </p:nvPr>
        </p:nvSpPr>
        <p:spPr/>
        <p:txBody>
          <a:bodyPr/>
          <a:lstStyle>
            <a:extLst/>
          </a:lstStyle>
          <a:p>
            <a:fld id="{D1C0D91A-F112-4B4C-B7E5-92EAA43C0B79}" type="slidenum">
              <a:rPr lang="fa-IR" smtClean="0"/>
              <a:pPr/>
              <a:t>‹#›</a:t>
            </a:fld>
            <a:endParaRPr lang="fa-IR"/>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smtClean="0"/>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extLst/>
          </a:lstStyle>
          <a:p>
            <a:r>
              <a:rPr kumimoji="0" lang="en-US" smtClean="0"/>
              <a:t>Click to edit Master title style</a:t>
            </a:r>
            <a:endParaRPr kumimoji="0" lang="en-US"/>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0B152E02-FCB3-4B05-81B7-05236993047C}" type="datetimeFigureOut">
              <a:rPr lang="fa-IR" smtClean="0"/>
              <a:pPr/>
              <a:t>1437/08/14</a:t>
            </a:fld>
            <a:endParaRPr lang="fa-IR"/>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fa-IR"/>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D1C0D91A-F112-4B4C-B7E5-92EAA43C0B79}" type="slidenum">
              <a:rPr lang="fa-IR" smtClean="0"/>
              <a:pPr/>
              <a:t>‹#›</a:t>
            </a:fld>
            <a:endParaRPr lang="fa-IR"/>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3" r:id="rId12"/>
  </p:sldLayoutIdLst>
  <p:txStyles>
    <p:titleStyle>
      <a:lvl1pPr algn="l" rtl="1"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r" rtl="1"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r" rtl="1"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r" rtl="1"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r" rtl="1"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r" rtl="1"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r" rtl="1"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r" rtl="1"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fa-IR" dirty="0"/>
          </a:p>
        </p:txBody>
      </p:sp>
      <p:sp>
        <p:nvSpPr>
          <p:cNvPr id="3" name="Subtitle 2"/>
          <p:cNvSpPr>
            <a:spLocks noGrp="1"/>
          </p:cNvSpPr>
          <p:nvPr>
            <p:ph type="subTitle" idx="1"/>
          </p:nvPr>
        </p:nvSpPr>
        <p:spPr/>
        <p:txBody>
          <a:bodyPr/>
          <a:lstStyle/>
          <a:p>
            <a:endParaRPr lang="fa-IR"/>
          </a:p>
        </p:txBody>
      </p:sp>
      <p:pic>
        <p:nvPicPr>
          <p:cNvPr id="4" name="Picture 4"/>
          <p:cNvPicPr>
            <a:picLocks noChangeAspect="1" noChangeArrowheads="1"/>
          </p:cNvPicPr>
          <p:nvPr/>
        </p:nvPicPr>
        <p:blipFill>
          <a:blip r:embed="rId2" cstate="print"/>
          <a:srcRect/>
          <a:stretch>
            <a:fillRect/>
          </a:stretch>
        </p:blipFill>
        <p:spPr bwMode="auto">
          <a:xfrm>
            <a:off x="1043608" y="0"/>
            <a:ext cx="8100392" cy="6858000"/>
          </a:xfrm>
          <a:prstGeom prst="rect">
            <a:avLst/>
          </a:prstGeom>
          <a:noFill/>
          <a:ln w="9525">
            <a:noFill/>
            <a:miter lim="800000"/>
            <a:headEnd/>
            <a:tailEnd/>
          </a:ln>
          <a:effec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32560" y="332656"/>
            <a:ext cx="7406640" cy="6336704"/>
          </a:xfrm>
        </p:spPr>
        <p:txBody>
          <a:bodyPr>
            <a:normAutofit fontScale="92500" lnSpcReduction="20000"/>
          </a:bodyPr>
          <a:lstStyle/>
          <a:p>
            <a:pPr algn="just">
              <a:buFont typeface="Wingdings" pitchFamily="2" charset="2"/>
              <a:buChar char="M"/>
            </a:pPr>
            <a:r>
              <a:rPr lang="fa-IR" dirty="0" smtClean="0"/>
              <a:t> در اکثر بیمارانی که از دوزهای روزانه 100 میلی گرم یا بیشتر هیدروکورتیزون یا مقادیر مشابه دیگر استروئیدها برای مدت بیش از 2 هفته استفاده کنند یک سری تغییرات ایجاد می شود که سندرم کوشینگ ایاتروژنیک نامیده شده .میزان تغییرات بستگی به دوز و زمینه ژنتیکی بیمار دارد.گرد و پف آلود شدن، تجمع چربی و پرخون شدن ظاهر صورت بیمار را تغییر می دهد.</a:t>
            </a:r>
          </a:p>
          <a:p>
            <a:pPr algn="just">
              <a:buFont typeface="Wingdings" pitchFamily="2" charset="2"/>
              <a:buChar char="M"/>
            </a:pPr>
            <a:r>
              <a:rPr lang="fa-IR" dirty="0" smtClean="0"/>
              <a:t>چربی تمایل به انتشار از انتها ها به تنه پیدا می کند.</a:t>
            </a:r>
          </a:p>
          <a:p>
            <a:pPr algn="just">
              <a:buFont typeface="Wingdings" pitchFamily="2" charset="2"/>
              <a:buChar char="M"/>
            </a:pPr>
            <a:r>
              <a:rPr lang="fa-IR" dirty="0" smtClean="0"/>
              <a:t>افزایش رشد موهای نازک بر روی ران ها، تنه و صورت دیده می شود.</a:t>
            </a:r>
          </a:p>
          <a:p>
            <a:pPr algn="just">
              <a:buFont typeface="Wingdings" pitchFamily="2" charset="2"/>
              <a:buChar char="M"/>
            </a:pPr>
            <a:r>
              <a:rPr lang="fa-IR" dirty="0" smtClean="0"/>
              <a:t>آکنه های نقطه مانند ناشی از استروئیدها ممکن است ظاهر شده و بی خوابی و افزایش اشتها مشاهده می گردد.</a:t>
            </a:r>
          </a:p>
          <a:p>
            <a:pPr algn="just">
              <a:buFont typeface="Wingdings" pitchFamily="2" charset="2"/>
              <a:buChar char="M"/>
            </a:pPr>
            <a:r>
              <a:rPr lang="fa-IR" dirty="0" smtClean="0"/>
              <a:t>ادامه شکسته شدن پروتئین و تغییر مسیر اسیدهای آمینه در جهت تولید گلوکز نیاز به انسولین را افزایش داده و پس از مدتی منجر به افزایش وزن، تجمع چربی در ناحیه احشایی، تحلیل رفتن عضلات، نازک شدن پوست،کبودی سریع پوست، هیپرگلیسمی،ایجاد استئوپورز، دیابت و نکروز آسپتیک هیپ می گردد.</a:t>
            </a:r>
          </a:p>
          <a:p>
            <a:pPr algn="just">
              <a:buFont typeface="Wingdings" pitchFamily="2" charset="2"/>
              <a:buChar char="M"/>
            </a:pPr>
            <a:r>
              <a:rPr lang="fa-IR" dirty="0" smtClean="0"/>
              <a:t>به طور کلی بیماران تحت درمان با کورتیکواستروئید ها باید از غذای پر پروتئین و رژیم های حاوی پتاسیم بیشتر استفاده نمایند. </a:t>
            </a:r>
          </a:p>
        </p:txBody>
      </p:sp>
    </p:spTree>
  </p:cSld>
  <p:clrMapOvr>
    <a:masterClrMapping/>
  </p:clrMapOvr>
  <p:transition spd="slow">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32560" y="332656"/>
            <a:ext cx="7406640" cy="6264696"/>
          </a:xfrm>
        </p:spPr>
        <p:txBody>
          <a:bodyPr>
            <a:normAutofit fontScale="92500"/>
          </a:bodyPr>
          <a:lstStyle/>
          <a:p>
            <a:pPr algn="just">
              <a:buFont typeface="Wingdings" pitchFamily="2" charset="2"/>
              <a:buChar char="M"/>
            </a:pPr>
            <a:r>
              <a:rPr lang="fa-IR" dirty="0" smtClean="0"/>
              <a:t> زخم های پپتیک و عوارض ناشی از آن</a:t>
            </a:r>
          </a:p>
          <a:p>
            <a:pPr algn="just">
              <a:buFont typeface="Wingdings" pitchFamily="2" charset="2"/>
              <a:buChar char="M"/>
            </a:pPr>
            <a:r>
              <a:rPr lang="fa-IR" dirty="0" smtClean="0"/>
              <a:t>عفونت های باکتریال و قارچی که ممکن است توسط کورتیکواستروئیدها مخفی شوند.</a:t>
            </a:r>
          </a:p>
          <a:p>
            <a:pPr algn="just">
              <a:buFont typeface="Wingdings" pitchFamily="2" charset="2"/>
              <a:buChar char="M"/>
            </a:pPr>
            <a:r>
              <a:rPr lang="fa-IR" dirty="0" smtClean="0"/>
              <a:t>میوپاتی پروکسیمال و تحلیل عضلانی شدید</a:t>
            </a:r>
          </a:p>
          <a:p>
            <a:pPr algn="just">
              <a:buFont typeface="Wingdings" pitchFamily="2" charset="2"/>
              <a:buChar char="M"/>
            </a:pPr>
            <a:r>
              <a:rPr lang="fa-IR" dirty="0" smtClean="0"/>
              <a:t> درصورت بروز تهوع،گیجی و کاهش وزن با کاهش مقدار مصرف دارو و افزایش مصرف پتاسیم و پروتئین این عوارض باید درمان شوند.</a:t>
            </a:r>
          </a:p>
          <a:p>
            <a:pPr algn="just">
              <a:buFont typeface="Wingdings" pitchFamily="2" charset="2"/>
              <a:buChar char="M"/>
            </a:pPr>
            <a:r>
              <a:rPr lang="fa-IR" dirty="0" smtClean="0"/>
              <a:t> ممکن است هیپومانیا یا سایکوز حاد به خصوص در بیمارانی که از دوزهای بسیار زیاد کورتیکواستروئیدها استفاده می کنند رخ دهد.</a:t>
            </a:r>
          </a:p>
          <a:p>
            <a:pPr algn="just">
              <a:buFont typeface="Wingdings" pitchFamily="2" charset="2"/>
              <a:buChar char="M"/>
            </a:pPr>
            <a:r>
              <a:rPr lang="fa-IR" dirty="0" smtClean="0"/>
              <a:t>درمان دراز مدت با استروئیدهای متوسط الاثر و طویل الاثر با افسردگی و آب مروارید همراه است.</a:t>
            </a:r>
          </a:p>
          <a:p>
            <a:pPr algn="just">
              <a:buFont typeface="Wingdings" pitchFamily="2" charset="2"/>
              <a:buChar char="M"/>
            </a:pPr>
            <a:r>
              <a:rPr lang="fa-IR" dirty="0" smtClean="0"/>
              <a:t>افزایش فشار داخل چشم شایع است و ممکن است گلوکوم ایجاد گردد.</a:t>
            </a:r>
          </a:p>
          <a:p>
            <a:pPr algn="just">
              <a:buFont typeface="Wingdings" pitchFamily="2" charset="2"/>
              <a:buChar char="M"/>
            </a:pPr>
            <a:r>
              <a:rPr lang="fa-IR" dirty="0" smtClean="0"/>
              <a:t>افزایش فشار خوش خیم داخل جمجمه نیز رخ می دهد.</a:t>
            </a:r>
          </a:p>
          <a:p>
            <a:pPr algn="just">
              <a:buFont typeface="Wingdings" pitchFamily="2" charset="2"/>
              <a:buChar char="M"/>
            </a:pPr>
            <a:r>
              <a:rPr lang="fa-IR" dirty="0" smtClean="0"/>
              <a:t>هیدروکورتیزون یا ترکیبات معادل آن با دوز روزانه 45 میلی گرم یا بیشتر سبب تاخیر رشد در بچه ها می شود.</a:t>
            </a:r>
          </a:p>
          <a:p>
            <a:pPr algn="just">
              <a:buFont typeface="Wingdings" pitchFamily="2" charset="2"/>
              <a:buChar char="M"/>
            </a:pPr>
            <a:endParaRPr lang="fa-IR" dirty="0"/>
          </a:p>
        </p:txBody>
      </p:sp>
    </p:spTree>
  </p:cSld>
  <p:clrMapOvr>
    <a:masterClrMapping/>
  </p:clrMapOvr>
  <p:transition spd="slow">
    <p:wedg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fa-IR"/>
          </a:p>
        </p:txBody>
      </p:sp>
      <p:pic>
        <p:nvPicPr>
          <p:cNvPr id="37890" name="Picture 2"/>
          <p:cNvPicPr>
            <a:picLocks noGrp="1" noChangeAspect="1" noChangeArrowheads="1"/>
          </p:cNvPicPr>
          <p:nvPr>
            <p:ph idx="1"/>
          </p:nvPr>
        </p:nvPicPr>
        <p:blipFill>
          <a:blip r:embed="rId2" cstate="print"/>
          <a:srcRect/>
          <a:stretch>
            <a:fillRect/>
          </a:stretch>
        </p:blipFill>
        <p:spPr bwMode="auto">
          <a:xfrm>
            <a:off x="1043608" y="0"/>
            <a:ext cx="8100392" cy="6858000"/>
          </a:xfrm>
          <a:prstGeom prst="rect">
            <a:avLst/>
          </a:prstGeom>
          <a:noFill/>
          <a:ln w="9525">
            <a:noFill/>
            <a:miter lim="800000"/>
            <a:headEnd/>
            <a:tailEnd/>
          </a:ln>
        </p:spPr>
      </p:pic>
    </p:spTree>
  </p:cSld>
  <p:clrMapOvr>
    <a:masterClrMapping/>
  </p:clrMapOvr>
  <p:transition spd="slow">
    <p:newsflash/>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32560" y="332656"/>
            <a:ext cx="7406640" cy="6336704"/>
          </a:xfrm>
        </p:spPr>
        <p:txBody>
          <a:bodyPr>
            <a:normAutofit/>
          </a:bodyPr>
          <a:lstStyle/>
          <a:p>
            <a:pPr algn="just">
              <a:buFont typeface="Wingdings" pitchFamily="2" charset="2"/>
              <a:buChar char="M"/>
            </a:pPr>
            <a:r>
              <a:rPr lang="fa-IR" dirty="0" smtClean="0"/>
              <a:t> استروئیدهایی که علاوه بر اثرات گلوکوکورتیکوئیدی اثرات مینرالوکورتیکوئیدی هم دارند تا حدودی باعث احتباس سدیم و آب و از دست رفتن پتاسیم می شوند.</a:t>
            </a:r>
          </a:p>
          <a:p>
            <a:pPr algn="just">
              <a:buFont typeface="Wingdings" pitchFamily="2" charset="2"/>
              <a:buChar char="M"/>
            </a:pPr>
            <a:r>
              <a:rPr lang="fa-IR" dirty="0" smtClean="0"/>
              <a:t>در بیمارانی که عملکرد قلبی عروقی و کلیوی طبیعی دارند این امر منجر به آلکالوز هیپوکالمیک شده و در نهایت سبب افزایش فشار خون می گردد.</a:t>
            </a:r>
          </a:p>
          <a:p>
            <a:pPr algn="just">
              <a:buFont typeface="Wingdings" pitchFamily="2" charset="2"/>
              <a:buChar char="M"/>
            </a:pPr>
            <a:r>
              <a:rPr lang="fa-IR" dirty="0" smtClean="0"/>
              <a:t>در بیماران مبتلا به هیپوپروتئینمی ،بیماران کلیه و کبد ممکن است ادم ایجاد شود.</a:t>
            </a:r>
          </a:p>
          <a:p>
            <a:pPr algn="just">
              <a:buFont typeface="Wingdings" pitchFamily="2" charset="2"/>
              <a:buChar char="M"/>
            </a:pPr>
            <a:r>
              <a:rPr lang="fa-IR" dirty="0" smtClean="0"/>
              <a:t>در مبتلایان به بیماری های قلبی حتی مقادیر کم احتباس سدیم ممکن است منجر به نارسایی احتقانی قلب شود.</a:t>
            </a:r>
          </a:p>
          <a:p>
            <a:pPr algn="just">
              <a:buFont typeface="Wingdings" pitchFamily="2" charset="2"/>
              <a:buChar char="M"/>
            </a:pPr>
            <a:r>
              <a:rPr lang="fa-IR" dirty="0" smtClean="0"/>
              <a:t> همه این اثرات را می توان از طریق استفاده از استروئیدهایی که سبب احتباس نمک نمی شوند، محدود نمودن نمک و مصرف نمودن مقادیر معقول مکمل های پتاسیم به حداقل رساند.</a:t>
            </a:r>
            <a:endParaRPr lang="fa-IR" dirty="0"/>
          </a:p>
        </p:txBody>
      </p:sp>
    </p:spTree>
  </p:cSld>
  <p:clrMapOvr>
    <a:masterClrMapping/>
  </p:clrMapOvr>
  <p:transition spd="slow">
    <p:strips dir="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2560" y="359898"/>
            <a:ext cx="7406640" cy="1052878"/>
          </a:xfrm>
        </p:spPr>
        <p:txBody>
          <a:bodyPr/>
          <a:lstStyle/>
          <a:p>
            <a:pPr algn="ctr"/>
            <a:r>
              <a:rPr lang="fa-IR" dirty="0" smtClean="0"/>
              <a:t>احتیاط های ویژه</a:t>
            </a:r>
            <a:endParaRPr lang="fa-IR" dirty="0"/>
          </a:p>
        </p:txBody>
      </p:sp>
      <p:sp>
        <p:nvSpPr>
          <p:cNvPr id="3" name="Subtitle 2"/>
          <p:cNvSpPr>
            <a:spLocks noGrp="1"/>
          </p:cNvSpPr>
          <p:nvPr>
            <p:ph type="subTitle" idx="1"/>
          </p:nvPr>
        </p:nvSpPr>
        <p:spPr>
          <a:xfrm>
            <a:off x="1432560" y="1850064"/>
            <a:ext cx="7406640" cy="4747288"/>
          </a:xfrm>
        </p:spPr>
        <p:txBody>
          <a:bodyPr>
            <a:normAutofit/>
          </a:bodyPr>
          <a:lstStyle/>
          <a:p>
            <a:pPr algn="just">
              <a:buFont typeface="Wingdings" pitchFamily="2" charset="2"/>
              <a:buChar char="ü"/>
            </a:pPr>
            <a:r>
              <a:rPr lang="fa-IR" dirty="0" smtClean="0"/>
              <a:t> بیمارانی که از این داروها استفاده می کنند باید دقیقا از نظر ایجاد هایپر گلیسمی،گلیکوزوری،احتباس سدیم همراه با ادم یا افزایش فشار خون، هایپرکالمی، زخم پپتیک، استئوپورز و عفونت های مخفی کنترل شوند.</a:t>
            </a:r>
          </a:p>
          <a:p>
            <a:pPr algn="just">
              <a:buFont typeface="Wingdings" pitchFamily="2" charset="2"/>
              <a:buChar char="ü"/>
            </a:pPr>
            <a:r>
              <a:rPr lang="fa-IR" dirty="0" smtClean="0"/>
              <a:t>دوز دارو را باید حتی المقدور پائین نگه داشت و در صورتی که بتوان نتایج درمانی رضایت بخشی از طریق اجرای برنامه تجویز متناوب دارو مثلا یک روز درمیان بدست آورد باید از این برنامه استفاده نمود.</a:t>
            </a:r>
          </a:p>
          <a:p>
            <a:pPr algn="just">
              <a:buFont typeface="Wingdings" pitchFamily="2" charset="2"/>
              <a:buChar char="ü"/>
            </a:pPr>
            <a:r>
              <a:rPr lang="fa-IR" dirty="0" smtClean="0"/>
              <a:t>حتی بیمارانی که با دوزهای نسبتا پائین کورتیکواستروئیدها درمان می شوند ممکن است در زمان استرس مثل انجام عمل جراحی و یا هنگام تصادف نیاز به دوز تکمیلی داشته باشند.</a:t>
            </a:r>
            <a:endParaRPr lang="fa-IR" dirty="0"/>
          </a:p>
        </p:txBody>
      </p:sp>
    </p:spTree>
  </p:cSld>
  <p:clrMapOvr>
    <a:masterClrMapping/>
  </p:clrMapOvr>
  <p:transition spd="slow">
    <p:plus/>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187624" y="2564904"/>
            <a:ext cx="7498080" cy="1143000"/>
          </a:xfrm>
        </p:spPr>
        <p:txBody>
          <a:bodyPr>
            <a:noAutofit/>
          </a:bodyPr>
          <a:lstStyle/>
          <a:p>
            <a:pPr algn="ctr"/>
            <a:r>
              <a:rPr lang="fa-IR" sz="7200" dirty="0" smtClean="0"/>
              <a:t>آدرنوکورتیکواستروئیدها</a:t>
            </a:r>
            <a:endParaRPr lang="fa-IR" sz="7200" dirty="0"/>
          </a:p>
        </p:txBody>
      </p:sp>
    </p:spTree>
  </p:cSld>
  <p:clrMapOvr>
    <a:masterClrMapping/>
  </p:clrMapOvr>
  <p:transition spd="slow">
    <p:dissolv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2560" y="359898"/>
            <a:ext cx="7406640" cy="1052878"/>
          </a:xfrm>
        </p:spPr>
        <p:txBody>
          <a:bodyPr/>
          <a:lstStyle/>
          <a:p>
            <a:pPr algn="ctr"/>
            <a:r>
              <a:rPr lang="fa-IR" dirty="0" smtClean="0"/>
              <a:t>آدرنوکورتیکوستروئیدهای طبیعی</a:t>
            </a:r>
            <a:endParaRPr lang="fa-IR" dirty="0"/>
          </a:p>
        </p:txBody>
      </p:sp>
      <p:sp>
        <p:nvSpPr>
          <p:cNvPr id="3" name="Subtitle 2"/>
          <p:cNvSpPr>
            <a:spLocks noGrp="1"/>
          </p:cNvSpPr>
          <p:nvPr>
            <p:ph type="subTitle" idx="1"/>
          </p:nvPr>
        </p:nvSpPr>
        <p:spPr>
          <a:xfrm>
            <a:off x="1043608" y="1850064"/>
            <a:ext cx="7795592" cy="4819296"/>
          </a:xfrm>
        </p:spPr>
        <p:txBody>
          <a:bodyPr/>
          <a:lstStyle/>
          <a:p>
            <a:pPr algn="just">
              <a:buFont typeface="Wingdings" pitchFamily="2" charset="2"/>
              <a:buChar char="ü"/>
            </a:pPr>
            <a:r>
              <a:rPr lang="fa-IR" dirty="0" smtClean="0"/>
              <a:t> هورمون های آدرنوکورتیکال طبیعی ملکول های استروئیدی هستند که بوسیله قشر غده فوق کلیه تولید و آزاد می شوند.</a:t>
            </a:r>
          </a:p>
          <a:p>
            <a:pPr algn="just">
              <a:buFont typeface="Wingdings" pitchFamily="2" charset="2"/>
              <a:buChar char="ü"/>
            </a:pPr>
            <a:r>
              <a:rPr lang="fa-IR" dirty="0" smtClean="0"/>
              <a:t> قشر غده فوق کلیه تعداد زیادی از استروئیدها را به داخل گردش خون آزاد می کند.بعضی از این استروئیدها فعالیت بیولوژیک خیلی کمی دارند و در اصل به عنوان پیشساز عمل می کنند و برای بعضی دیگر از آنها عملکردی ثابت </a:t>
            </a:r>
            <a:r>
              <a:rPr lang="fa-IR" smtClean="0"/>
              <a:t>نشده است .</a:t>
            </a:r>
            <a:endParaRPr lang="fa-IR" dirty="0" smtClean="0"/>
          </a:p>
          <a:p>
            <a:pPr algn="just">
              <a:buFont typeface="Wingdings" pitchFamily="2" charset="2"/>
              <a:buChar char="ü"/>
            </a:pPr>
            <a:r>
              <a:rPr lang="fa-IR" dirty="0" smtClean="0"/>
              <a:t>استروئیدهای هورمونی را می توان به گروه هایی تقسیم کرد که اثرات مهمی بر متابولیسم واسطه ای دارند         گلوکوکورتیکوئید  یا گروهی که عمدتا فعالیت احتباس نمک دارند          مینرالوکورتیکوئید و آنهایی که فعالیت آندروژنیک یا استروژنیک دارند.</a:t>
            </a:r>
            <a:endParaRPr lang="fa-IR" dirty="0"/>
          </a:p>
        </p:txBody>
      </p:sp>
      <p:sp>
        <p:nvSpPr>
          <p:cNvPr id="4" name="Right Arrow 3"/>
          <p:cNvSpPr/>
          <p:nvPr/>
        </p:nvSpPr>
        <p:spPr>
          <a:xfrm rot="10800000">
            <a:off x="3419872" y="4941168"/>
            <a:ext cx="648072"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5" name="Right Arrow 4"/>
          <p:cNvSpPr/>
          <p:nvPr/>
        </p:nvSpPr>
        <p:spPr>
          <a:xfrm rot="10800000">
            <a:off x="3203848" y="5301208"/>
            <a:ext cx="648072" cy="21602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Tree>
  </p:cSld>
  <p:clrMapOvr>
    <a:masterClrMapping/>
  </p:clrMapOvr>
  <p:transition spd="slow">
    <p:circl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2560" y="359898"/>
            <a:ext cx="7406640" cy="1052878"/>
          </a:xfrm>
        </p:spPr>
        <p:txBody>
          <a:bodyPr/>
          <a:lstStyle/>
          <a:p>
            <a:pPr algn="ctr"/>
            <a:r>
              <a:rPr lang="fa-IR" dirty="0" smtClean="0"/>
              <a:t>اثرات فیزیولوژیک</a:t>
            </a:r>
            <a:endParaRPr lang="fa-IR" dirty="0"/>
          </a:p>
        </p:txBody>
      </p:sp>
      <p:sp>
        <p:nvSpPr>
          <p:cNvPr id="3" name="Subtitle 2"/>
          <p:cNvSpPr>
            <a:spLocks noGrp="1"/>
          </p:cNvSpPr>
          <p:nvPr>
            <p:ph type="subTitle" idx="1"/>
          </p:nvPr>
        </p:nvSpPr>
        <p:spPr>
          <a:xfrm>
            <a:off x="1432560" y="1850064"/>
            <a:ext cx="7406640" cy="5007936"/>
          </a:xfrm>
        </p:spPr>
        <p:txBody>
          <a:bodyPr/>
          <a:lstStyle/>
          <a:p>
            <a:pPr algn="just">
              <a:buFont typeface="Wingdings" pitchFamily="2" charset="2"/>
              <a:buChar char="ü"/>
            </a:pPr>
            <a:r>
              <a:rPr lang="fa-IR" dirty="0" smtClean="0"/>
              <a:t> در انسان گلوکوکورتیکوئید اصلی کورتیزول می باشد و مهمترین مینرالوکورتیکوئید آلدسترون است.</a:t>
            </a:r>
          </a:p>
          <a:p>
            <a:pPr algn="just">
              <a:buFont typeface="Wingdings" pitchFamily="2" charset="2"/>
              <a:buChar char="ü"/>
            </a:pPr>
            <a:r>
              <a:rPr lang="fa-IR" dirty="0" smtClean="0"/>
              <a:t> گلوکوکورتیکوئیدها اثرات گسترده ای دارند زیرا بر عملکرد اکثر سلول های بدن تاثیر می گذارند.</a:t>
            </a:r>
          </a:p>
          <a:p>
            <a:pPr algn="just">
              <a:buFont typeface="Wingdings" pitchFamily="2" charset="2"/>
              <a:buChar char="ü"/>
            </a:pPr>
            <a:r>
              <a:rPr lang="fa-IR" dirty="0" smtClean="0"/>
              <a:t>اگرچه بسیاری از اثرات گلوکوکورتیکوئیدها وابسته به دوز است و وقتی مقادیر زیادی از آنها جهت مقاصد درمانی تجویز می گردند این اثرات تشدید می شوند اما اثرات دیگری هم وجود دارند به نام اثرات تسهیل کننده و در غیاب آنها بسیاری از عملکردهای طبیعی ناقص می شوند.مثل:پاسخ عضله صاف برونشی و عروقی به کاته کولامین یا پاسخ های لیپولیتیک سلول های چربی به کاته کولامین.</a:t>
            </a:r>
            <a:endParaRPr lang="fa-IR" dirty="0"/>
          </a:p>
        </p:txBody>
      </p:sp>
    </p:spTree>
  </p:cSld>
  <p:clrMapOvr>
    <a:masterClrMapping/>
  </p:clrMapOvr>
  <p:transition spd="slow">
    <p:wheel spokes="8"/>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2560" y="359898"/>
            <a:ext cx="7406640" cy="764846"/>
          </a:xfrm>
        </p:spPr>
        <p:txBody>
          <a:bodyPr/>
          <a:lstStyle/>
          <a:p>
            <a:pPr algn="ctr"/>
            <a:r>
              <a:rPr lang="fa-IR" dirty="0" smtClean="0"/>
              <a:t>اثرات متابولیک</a:t>
            </a:r>
            <a:endParaRPr lang="fa-IR" dirty="0"/>
          </a:p>
        </p:txBody>
      </p:sp>
      <p:sp>
        <p:nvSpPr>
          <p:cNvPr id="3" name="Subtitle 2"/>
          <p:cNvSpPr>
            <a:spLocks noGrp="1"/>
          </p:cNvSpPr>
          <p:nvPr>
            <p:ph type="subTitle" idx="1"/>
          </p:nvPr>
        </p:nvSpPr>
        <p:spPr>
          <a:xfrm>
            <a:off x="1432560" y="1484784"/>
            <a:ext cx="7406640" cy="5112568"/>
          </a:xfrm>
        </p:spPr>
        <p:txBody>
          <a:bodyPr>
            <a:normAutofit/>
          </a:bodyPr>
          <a:lstStyle/>
          <a:p>
            <a:pPr algn="just">
              <a:buFont typeface="Wingdings" pitchFamily="2" charset="2"/>
              <a:buChar char="ü"/>
            </a:pPr>
            <a:r>
              <a:rPr lang="fa-IR" dirty="0" smtClean="0"/>
              <a:t>گلوکوکورتیکوئیدها اثرات وابسته به دوز مهمی بر متابولیسم کربوهیدرات ، پروتئین و چربی دارند همین اثرات عامل ایجاد بعضی از عوارض جانبی جدی است که با دوزهای درمانی آنها به وجود می آید.</a:t>
            </a:r>
          </a:p>
          <a:p>
            <a:pPr algn="just">
              <a:buFont typeface="Wingdings" pitchFamily="2" charset="2"/>
              <a:buChar char="ü"/>
            </a:pPr>
            <a:r>
              <a:rPr lang="fa-IR" dirty="0" smtClean="0"/>
              <a:t>گلوکوکورتیکوئیدها سطح گلوکز سرم را افزایش داده و در نتیجه سبب تحریک آزاد شدن انسولین و مهار بازجذب گلوکز توسط سلول های عضلانی می گردند.</a:t>
            </a:r>
          </a:p>
          <a:p>
            <a:pPr algn="just">
              <a:buFont typeface="Wingdings" pitchFamily="2" charset="2"/>
              <a:buChar char="ü"/>
            </a:pPr>
            <a:r>
              <a:rPr lang="fa-IR" dirty="0" smtClean="0"/>
              <a:t>گلوکوکورتیکوئیدها لیپاز حساس به هورمون و در نتیجه لیپولیز را تحریک می کنند.افزایش ترشح انسولین لیپوژنز را تحریک کرده و به میزان کمتری سبب مهار لیپولیز شده و منجر به افزایش نهایی ذخیره چربی همراه با افزایش اسیدهای چرب و گلیسرول در داخل جریان خون می گردد. </a:t>
            </a:r>
            <a:endParaRPr lang="fa-IR" dirty="0"/>
          </a:p>
        </p:txBody>
      </p:sp>
    </p:spTree>
  </p:cSld>
  <p:clrMapOvr>
    <a:masterClrMapping/>
  </p:clrMapOvr>
  <p:transition spd="slow">
    <p:newsflash/>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2560" y="359898"/>
            <a:ext cx="7406640" cy="836854"/>
          </a:xfrm>
        </p:spPr>
        <p:txBody>
          <a:bodyPr/>
          <a:lstStyle/>
          <a:p>
            <a:pPr algn="ctr"/>
            <a:r>
              <a:rPr lang="fa-IR" dirty="0" smtClean="0"/>
              <a:t>اثرات کاتابولیک</a:t>
            </a:r>
            <a:endParaRPr lang="fa-IR" dirty="0"/>
          </a:p>
        </p:txBody>
      </p:sp>
      <p:sp>
        <p:nvSpPr>
          <p:cNvPr id="3" name="Subtitle 2"/>
          <p:cNvSpPr>
            <a:spLocks noGrp="1"/>
          </p:cNvSpPr>
          <p:nvPr>
            <p:ph type="subTitle" idx="1"/>
          </p:nvPr>
        </p:nvSpPr>
        <p:spPr>
          <a:xfrm>
            <a:off x="1432560" y="1850064"/>
            <a:ext cx="7406640" cy="4747288"/>
          </a:xfrm>
        </p:spPr>
        <p:txBody>
          <a:bodyPr/>
          <a:lstStyle/>
          <a:p>
            <a:pPr algn="just">
              <a:buFont typeface="Wingdings" pitchFamily="2" charset="2"/>
              <a:buChar char="ü"/>
            </a:pPr>
            <a:r>
              <a:rPr lang="en-US" dirty="0" smtClean="0"/>
              <a:t> </a:t>
            </a:r>
            <a:r>
              <a:rPr lang="fa-IR" dirty="0" smtClean="0"/>
              <a:t>مقادیر بیش از میزان فیزیولوژیک گلوکوکورتیکوئیدها منجر به کاهش توده عضلانی می شوند.</a:t>
            </a:r>
          </a:p>
          <a:p>
            <a:pPr algn="just">
              <a:buFont typeface="Wingdings" pitchFamily="2" charset="2"/>
              <a:buChar char="ü"/>
            </a:pPr>
            <a:r>
              <a:rPr lang="fa-IR" dirty="0" smtClean="0"/>
              <a:t> اثرات کاتابولیک بر استخوان عامل استئوپروز در سندرم کوشینگ بوده و محدودیت زیادی را در مصارف درمانی دراز مدت گلوکوکورتیکوئیدها ایجاد می کند.</a:t>
            </a:r>
          </a:p>
          <a:p>
            <a:pPr algn="just">
              <a:buFont typeface="Wingdings" pitchFamily="2" charset="2"/>
              <a:buChar char="ü"/>
            </a:pPr>
            <a:r>
              <a:rPr lang="fa-IR" dirty="0" smtClean="0"/>
              <a:t>در بچه ها گلوکوکورتیکوئیدها سبب کاهش رشد می شوند . از این اثر می توان به طور نسبی از طریق تجویز دوزهای بالای هورمون رشد ممانعت به عمل آورد.</a:t>
            </a:r>
            <a:endParaRPr lang="fa-IR" dirty="0"/>
          </a:p>
        </p:txBody>
      </p:sp>
    </p:spTree>
  </p:cSld>
  <p:clrMapOvr>
    <a:masterClrMapping/>
  </p:clrMapOvr>
  <p:transition spd="slow">
    <p:checker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2560" y="359898"/>
            <a:ext cx="7406640" cy="1052878"/>
          </a:xfrm>
        </p:spPr>
        <p:txBody>
          <a:bodyPr/>
          <a:lstStyle/>
          <a:p>
            <a:pPr algn="ctr"/>
            <a:r>
              <a:rPr lang="fa-IR" dirty="0" smtClean="0"/>
              <a:t>اثرات ضد التهابی</a:t>
            </a:r>
            <a:endParaRPr lang="fa-IR" dirty="0"/>
          </a:p>
        </p:txBody>
      </p:sp>
      <p:sp>
        <p:nvSpPr>
          <p:cNvPr id="3" name="Subtitle 2"/>
          <p:cNvSpPr>
            <a:spLocks noGrp="1"/>
          </p:cNvSpPr>
          <p:nvPr>
            <p:ph type="subTitle" idx="1"/>
          </p:nvPr>
        </p:nvSpPr>
        <p:spPr>
          <a:xfrm>
            <a:off x="1432560" y="1850064"/>
            <a:ext cx="7406640" cy="5007936"/>
          </a:xfrm>
        </p:spPr>
        <p:txBody>
          <a:bodyPr>
            <a:normAutofit lnSpcReduction="10000"/>
          </a:bodyPr>
          <a:lstStyle/>
          <a:p>
            <a:pPr algn="just">
              <a:buFont typeface="Wingdings" pitchFamily="2" charset="2"/>
              <a:buChar char="ü"/>
            </a:pPr>
            <a:r>
              <a:rPr lang="fa-IR" dirty="0" smtClean="0"/>
              <a:t> گلوکوکورتیکوئیدها علائم التهاب را به طور شگرف کاهش می دهند.این اثر ناشی از اثرات عمیق بر غلظت ،انتشار و عملکرد لوکوسیت های محیطی و اثرات مهاری آنها بر سیتوکین ها و کموکین های التهابی و دیگر واسطه های لیپید و گلوکولیپید التهاب است.</a:t>
            </a:r>
          </a:p>
          <a:p>
            <a:pPr algn="just">
              <a:buFont typeface="Wingdings" pitchFamily="2" charset="2"/>
              <a:buChar char="ü"/>
            </a:pPr>
            <a:r>
              <a:rPr lang="fa-IR" dirty="0" smtClean="0"/>
              <a:t> بعد از مصرف یک دوز منفرد از گلوکوکورتیکوئید کوتاه اثر غلظت نوتروفیل ها افزایش می یابد در حالیکه تعداد لنفوسیت ها،مونوسیت ها،ائوزینوفیل ها و بازوفیل های جریان خون کاهش پیدا می کند. این تغییرات در 6 ساعت به حداکثر می رسد و ظرف 24 ساعت برطرف می شود.افزایش نوتروفیل ها ناشی از افزایش ورود آنها از مغز استخوان به داخل جریان خون و کاهش مهاجرت آنها از عروق خونی است که منجر به کاهش در تعداد سلول ها در محل التهاب می گردد.</a:t>
            </a:r>
            <a:endParaRPr lang="fa-IR" dirty="0"/>
          </a:p>
        </p:txBody>
      </p:sp>
    </p:spTree>
  </p:cSld>
  <p:clrMapOvr>
    <a:masterClrMapping/>
  </p:clrMapOvr>
  <p:transition spd="slow">
    <p:randomBa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2560" y="260648"/>
            <a:ext cx="7406640" cy="720080"/>
          </a:xfrm>
        </p:spPr>
        <p:txBody>
          <a:bodyPr>
            <a:normAutofit fontScale="90000"/>
          </a:bodyPr>
          <a:lstStyle/>
          <a:p>
            <a:pPr algn="ctr"/>
            <a:r>
              <a:rPr lang="fa-IR" dirty="0" smtClean="0"/>
              <a:t>اثرات دیگر گلوکوکورتیکوئیدها</a:t>
            </a:r>
            <a:endParaRPr lang="fa-IR" dirty="0"/>
          </a:p>
        </p:txBody>
      </p:sp>
      <p:sp>
        <p:nvSpPr>
          <p:cNvPr id="3" name="Subtitle 2"/>
          <p:cNvSpPr>
            <a:spLocks noGrp="1"/>
          </p:cNvSpPr>
          <p:nvPr>
            <p:ph type="subTitle" idx="1"/>
          </p:nvPr>
        </p:nvSpPr>
        <p:spPr>
          <a:xfrm>
            <a:off x="1432560" y="1196752"/>
            <a:ext cx="7406640" cy="5661248"/>
          </a:xfrm>
        </p:spPr>
        <p:txBody>
          <a:bodyPr>
            <a:normAutofit fontScale="92500" lnSpcReduction="20000"/>
          </a:bodyPr>
          <a:lstStyle/>
          <a:p>
            <a:pPr algn="just">
              <a:buFont typeface="Wingdings" pitchFamily="2" charset="2"/>
              <a:buChar char="ü"/>
            </a:pPr>
            <a:r>
              <a:rPr lang="fa-IR" dirty="0" smtClean="0"/>
              <a:t> افزایش مقدار گلوکوکورتیکوئیدها اغلب باعث ایجاد اختلالات رفتاری انسان می شود که در ابتدا به صورت بی خوابی و سرخوشی و سپس به شکل افسردگی می باشد.</a:t>
            </a:r>
          </a:p>
          <a:p>
            <a:pPr algn="just">
              <a:buFont typeface="Wingdings" pitchFamily="2" charset="2"/>
              <a:buChar char="ü"/>
            </a:pPr>
            <a:r>
              <a:rPr lang="fa-IR" dirty="0" smtClean="0"/>
              <a:t>مقادیر بالای گلوکوکورتیکوئیدها ممکن است فشار داخل جمجمه را افزایش دهد.</a:t>
            </a:r>
          </a:p>
          <a:p>
            <a:pPr algn="just">
              <a:buFont typeface="Wingdings" pitchFamily="2" charset="2"/>
              <a:buChar char="ü"/>
            </a:pPr>
            <a:r>
              <a:rPr lang="fa-IR" dirty="0" smtClean="0"/>
              <a:t>دوزهای بالای گلوکوکورتیکوئیدها با ایجاد زخم پپتیک همراه است که علت آن احتمالا سرکوب شدن پاسخ ایمنی در مقابل هلیکوباکترپیلوری است.</a:t>
            </a:r>
          </a:p>
          <a:p>
            <a:pPr algn="just">
              <a:buFont typeface="Wingdings" pitchFamily="2" charset="2"/>
              <a:buChar char="ü"/>
            </a:pPr>
            <a:r>
              <a:rPr lang="fa-IR" dirty="0" smtClean="0"/>
              <a:t>گلوکوکورتیکوئیدها توزیع مجدد چربی را در بدن تشدید کرده سبب افزایش چربی نواحی احشایی ، صورت، گردن و بالای ترقوه می شوند و به نظر می رسد اثر ویتامین </a:t>
            </a:r>
            <a:r>
              <a:rPr lang="en-US" dirty="0" smtClean="0"/>
              <a:t>D</a:t>
            </a:r>
            <a:r>
              <a:rPr lang="fa-IR" dirty="0" smtClean="0"/>
              <a:t> بر جذب کلسیم را خنثی می کنند.</a:t>
            </a:r>
          </a:p>
          <a:p>
            <a:pPr algn="just">
              <a:buFont typeface="Wingdings" pitchFamily="2" charset="2"/>
              <a:buChar char="ü"/>
            </a:pPr>
            <a:r>
              <a:rPr lang="fa-IR" dirty="0" smtClean="0"/>
              <a:t>گلوکوکورتیکوئیدها اثرات مهمی بر سیستم خونسازی دارند و علاوه بر اثراتی که بر لکوسیت ها دارند تعداد پلاکت ها و گلبول های قرمز را هم افزایش می دهد.</a:t>
            </a:r>
          </a:p>
          <a:p>
            <a:pPr algn="just">
              <a:buFont typeface="Wingdings" pitchFamily="2" charset="2"/>
              <a:buChar char="ü"/>
            </a:pPr>
            <a:r>
              <a:rPr lang="fa-IR" dirty="0" smtClean="0"/>
              <a:t>گلوکوکورتیکوئیدها اثرات مهمی بر تکامل ریه های جنین دارند در واقع تغییرات ساختاری در ریه ها در نزدیک ترم از جمله تولید ماده فعال سطحی لازم جهت تنفس هوا توسط گلوکوکورتیکوئیدها تحریک می شود.</a:t>
            </a:r>
            <a:endParaRPr lang="en-US" dirty="0" smtClean="0"/>
          </a:p>
        </p:txBody>
      </p:sp>
    </p:spTree>
  </p:cSld>
  <p:clrMapOvr>
    <a:masterClrMapping/>
  </p:clrMapOvr>
  <p:transition spd="slow">
    <p:fade thruBlk="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1259632" y="2708920"/>
            <a:ext cx="7498080" cy="1143000"/>
          </a:xfrm>
        </p:spPr>
        <p:txBody>
          <a:bodyPr>
            <a:noAutofit/>
          </a:bodyPr>
          <a:lstStyle/>
          <a:p>
            <a:pPr algn="ctr"/>
            <a:r>
              <a:rPr lang="fa-IR" sz="7200" dirty="0" smtClean="0"/>
              <a:t>عوارض جانبی کورتیکوئیدها</a:t>
            </a:r>
            <a:endParaRPr lang="fa-IR" sz="7200" dirty="0"/>
          </a:p>
        </p:txBody>
      </p:sp>
    </p:spTree>
  </p:cSld>
  <p:clrMapOvr>
    <a:masterClrMapping/>
  </p:clrMapOvr>
  <p:transition spd="slow">
    <p:diamond/>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562</TotalTime>
  <Words>1263</Words>
  <Application>Microsoft Office PowerPoint</Application>
  <PresentationFormat>On-screen Show (4:3)</PresentationFormat>
  <Paragraphs>52</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Solstice</vt:lpstr>
      <vt:lpstr>Slide 1</vt:lpstr>
      <vt:lpstr>آدرنوکورتیکواستروئیدها</vt:lpstr>
      <vt:lpstr>آدرنوکورتیکوستروئیدهای طبیعی</vt:lpstr>
      <vt:lpstr>اثرات فیزیولوژیک</vt:lpstr>
      <vt:lpstr>اثرات متابولیک</vt:lpstr>
      <vt:lpstr>اثرات کاتابولیک</vt:lpstr>
      <vt:lpstr>اثرات ضد التهابی</vt:lpstr>
      <vt:lpstr>اثرات دیگر گلوکوکورتیکوئیدها</vt:lpstr>
      <vt:lpstr>عوارض جانبی کورتیکوئیدها</vt:lpstr>
      <vt:lpstr>Slide 10</vt:lpstr>
      <vt:lpstr>Slide 11</vt:lpstr>
      <vt:lpstr>Slide 12</vt:lpstr>
      <vt:lpstr>Slide 13</vt:lpstr>
      <vt:lpstr>احتیاط های ویژه</vt:lpstr>
    </vt:vector>
  </TitlesOfParts>
  <Company>sazgar.com</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Aria TM</dc:creator>
  <cp:lastModifiedBy>data901111</cp:lastModifiedBy>
  <cp:revision>56</cp:revision>
  <dcterms:created xsi:type="dcterms:W3CDTF">2013-04-17T14:26:39Z</dcterms:created>
  <dcterms:modified xsi:type="dcterms:W3CDTF">2016-05-21T06:31:50Z</dcterms:modified>
</cp:coreProperties>
</file>